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95" r:id="rId3"/>
    <p:sldId id="297" r:id="rId4"/>
    <p:sldId id="257" r:id="rId5"/>
    <p:sldId id="281" r:id="rId6"/>
    <p:sldId id="258" r:id="rId7"/>
    <p:sldId id="259" r:id="rId8"/>
    <p:sldId id="275" r:id="rId9"/>
    <p:sldId id="288" r:id="rId10"/>
    <p:sldId id="280" r:id="rId11"/>
    <p:sldId id="276" r:id="rId12"/>
    <p:sldId id="289" r:id="rId13"/>
    <p:sldId id="286" r:id="rId14"/>
    <p:sldId id="301" r:id="rId15"/>
    <p:sldId id="287" r:id="rId16"/>
    <p:sldId id="291" r:id="rId17"/>
    <p:sldId id="292" r:id="rId18"/>
    <p:sldId id="290" r:id="rId19"/>
    <p:sldId id="278" r:id="rId20"/>
    <p:sldId id="293" r:id="rId21"/>
    <p:sldId id="277" r:id="rId22"/>
    <p:sldId id="300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900"/>
    <a:srgbClr val="FF8601"/>
    <a:srgbClr val="D26E00"/>
    <a:srgbClr val="FB9705"/>
    <a:srgbClr val="128E0C"/>
    <a:srgbClr val="FF9900"/>
    <a:srgbClr val="FF3300"/>
    <a:srgbClr val="5EE303"/>
    <a:srgbClr val="FFCC00"/>
    <a:srgbClr val="FFC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4660"/>
  </p:normalViewPr>
  <p:slideViewPr>
    <p:cSldViewPr>
      <p:cViewPr varScale="1">
        <p:scale>
          <a:sx n="114" d="100"/>
          <a:sy n="114" d="100"/>
        </p:scale>
        <p:origin x="154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588E-D77A-4DF9-ACF2-331092F9E2E6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D6BB-2009-4247-A8D0-FF170737C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5311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F5D1-0FAF-4B9D-98F5-E7E35ACD0F49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24FC-DE61-4D62-96A9-2F68FD64E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563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F747-C75C-4545-A51E-FA42F97C92BE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D5CD-7B89-46C3-99CE-388132DE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8059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B4A1-9C27-4B84-B3C0-743E4B89444A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BCADC-A9EB-4F1C-BA76-70BCDD074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514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244C-7F87-4903-BC00-1E1717638DAA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50FB-DEF1-450B-BD69-2CF17BAFE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794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066-CA08-4D59-A605-81840A6CA43B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1538-41FB-473C-833E-8F79E8BE4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9612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89CD-C26A-4855-B53A-9D6F6ABF8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D040-304F-4936-A512-4FDEE39A58F6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166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289B-EB65-46AC-A1CE-537A05CA1B82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8DC7-0DA1-4C8A-96DE-D5AA62C89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DF15-7ADE-49B4-8B83-8BDA213400D4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C56D-7508-423D-AF8C-F79220F32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4487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1BE8-3824-424C-AF83-9C3954103B5C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DC32-CC39-40DE-B0DB-8B9AEEFA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414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99D6-027D-4B42-9778-ACDC40341B85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5985-DCFF-4E1B-8598-494B4269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2443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E81F1D-1152-44CA-A425-6809AF0A198E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8B15CC-1F67-41BF-80C1-4BC22A55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7003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onya%20documents\School\Prevencija%20prestupnistva\Bullying\Template.do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624" y="2590145"/>
            <a:ext cx="8617423" cy="15109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Основна школа</a:t>
            </a:r>
          </a:p>
          <a:p>
            <a:pPr>
              <a:defRPr/>
            </a:pPr>
            <a:r>
              <a:rPr lang="ru-RU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“Деспот Стефан Лазаревић”</a:t>
            </a:r>
            <a:endParaRPr lang="sr-Latn-RS" sz="54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2" descr="C:\Users\Gligorije\Desktop\educ_02 [Converted]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79" y="2011064"/>
            <a:ext cx="52451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695575" y="1309925"/>
            <a:ext cx="3113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Врсте интелигенција</a:t>
            </a:r>
          </a:p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ГАРДНЕР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96900" y="2409854"/>
            <a:ext cx="2695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Лингвистичка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173042" y="2290465"/>
            <a:ext cx="4453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Логичко-математичка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914559" y="3316822"/>
            <a:ext cx="471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Интраперсонална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943600" y="4348338"/>
            <a:ext cx="3863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Кинестетичка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57448" y="4402781"/>
            <a:ext cx="3750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Визуелно-просторна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8248" y="3429000"/>
            <a:ext cx="2312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Музичка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611319" y="6451431"/>
            <a:ext cx="1511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1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још понека...</a:t>
            </a:r>
            <a:endParaRPr lang="en-US" sz="1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27" name="Text Box 24"/>
          <p:cNvSpPr txBox="1">
            <a:spLocks noChangeArrowheads="1"/>
          </p:cNvSpPr>
          <p:nvPr/>
        </p:nvSpPr>
        <p:spPr bwMode="auto">
          <a:xfrm>
            <a:off x="1190088" y="304800"/>
            <a:ext cx="6763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Негујемо индивидуални приступ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уважавамо специфичности појединца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62135" y="1293167"/>
            <a:ext cx="2820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Експериментисање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490614" y="5558135"/>
            <a:ext cx="2162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Истраживање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002143" y="3232666"/>
            <a:ext cx="2953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Решавање проблема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81000" y="4038600"/>
            <a:ext cx="2520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Учење засновано </a:t>
            </a:r>
          </a:p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објашњењима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НАСТАВНЕ МЕТОДЕ И СРЕДСТВА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3" name="Picture 17" descr="C:\Users\Gligorije\Desktop\5454-0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871">
            <a:off x="2817813" y="1598613"/>
            <a:ext cx="2708275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128E0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191016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92162" y="1563975"/>
            <a:ext cx="3635375" cy="581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ОЦЕЊИВАЊЕ У СЛУЖБИ НАПРЕДОВАЊА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318125" y="3211513"/>
            <a:ext cx="214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R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92162" y="4038600"/>
            <a:ext cx="3635375" cy="584775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50000">
                <a:srgbClr val="993366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УТИЦАЈ НА </a:t>
            </a:r>
            <a:b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ЛОКАЛНУ ЗАЈЕДНИЦУ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92162" y="2362200"/>
            <a:ext cx="363537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СВЕСТ О </a:t>
            </a:r>
          </a:p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ВАЖНОСТИ УЧЕЊА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846813" y="3200399"/>
            <a:ext cx="2458483" cy="584775"/>
          </a:xfrm>
          <a:prstGeom prst="rect">
            <a:avLst/>
          </a:prstGeom>
          <a:gradFill flip="none" rotWithShape="1">
            <a:gsLst>
              <a:gs pos="0">
                <a:srgbClr val="128E0C">
                  <a:shade val="30000"/>
                  <a:satMod val="115000"/>
                </a:srgbClr>
              </a:gs>
              <a:gs pos="50000">
                <a:srgbClr val="128E0C">
                  <a:shade val="67500"/>
                  <a:satMod val="115000"/>
                </a:srgbClr>
              </a:gs>
              <a:gs pos="100000">
                <a:srgbClr val="128E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ИСТРАЖИВАЧКИ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ПРОЈЕКТИ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846813" y="2362200"/>
            <a:ext cx="245848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ДОЖИВОТНО УЧЕЊЕ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843846" y="1562100"/>
            <a:ext cx="246195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ЗНАЊЕ ЈЕ ВАЖНО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843847" y="4038600"/>
            <a:ext cx="2452018" cy="584775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50000">
                <a:srgbClr val="993366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ОРГАНИЗОВАЊЕ АКЦИЈА,</a:t>
            </a:r>
          </a:p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ИНФОРМИСАЊЕ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792162" y="5181600"/>
            <a:ext cx="3627438" cy="338554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ЈЕДНАКЕ ШАНСЕ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5029200" y="5009297"/>
            <a:ext cx="3744615" cy="830997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САРАДЊА СА ВРТИЋИМА, ЦЕНТРОМ ЗА </a:t>
            </a:r>
            <a:b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СОЦИЈАЛНИ РАД, ДОМОМ ЗДРАВЉА, </a:t>
            </a:r>
          </a:p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ПОЛИЦИЈОМ...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792162" y="3200400"/>
            <a:ext cx="3627438" cy="584775"/>
          </a:xfrm>
          <a:prstGeom prst="rect">
            <a:avLst/>
          </a:prstGeom>
          <a:gradFill flip="none" rotWithShape="1">
            <a:gsLst>
              <a:gs pos="0">
                <a:srgbClr val="128E0C">
                  <a:shade val="30000"/>
                  <a:satMod val="115000"/>
                </a:srgbClr>
              </a:gs>
              <a:gs pos="50000">
                <a:srgbClr val="128E0C">
                  <a:shade val="67500"/>
                  <a:satMod val="115000"/>
                </a:srgbClr>
              </a:gs>
              <a:gs pos="100000">
                <a:srgbClr val="128E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ИНТЕРЕСОВАЊА</a:t>
            </a:r>
            <a:b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ЖЕЉУ ЗА ЗНАЊЕМ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2" name="Line 19"/>
          <p:cNvSpPr>
            <a:spLocks noChangeShapeType="1"/>
          </p:cNvSpPr>
          <p:nvPr/>
        </p:nvSpPr>
        <p:spPr bwMode="auto">
          <a:xfrm>
            <a:off x="4572000" y="1854200"/>
            <a:ext cx="1066800" cy="0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6" name="Line 23"/>
          <p:cNvSpPr>
            <a:spLocks noChangeShapeType="1"/>
          </p:cNvSpPr>
          <p:nvPr/>
        </p:nvSpPr>
        <p:spPr bwMode="auto">
          <a:xfrm flipV="1">
            <a:off x="4495800" y="5067300"/>
            <a:ext cx="381000" cy="228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7" name="Line 24"/>
          <p:cNvSpPr>
            <a:spLocks noChangeShapeType="1"/>
          </p:cNvSpPr>
          <p:nvPr/>
        </p:nvSpPr>
        <p:spPr bwMode="auto">
          <a:xfrm>
            <a:off x="4495800" y="5295900"/>
            <a:ext cx="457200" cy="762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8" name="Line 25"/>
          <p:cNvSpPr>
            <a:spLocks noChangeShapeType="1"/>
          </p:cNvSpPr>
          <p:nvPr/>
        </p:nvSpPr>
        <p:spPr bwMode="auto">
          <a:xfrm>
            <a:off x="4495800" y="5295900"/>
            <a:ext cx="457200" cy="304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9" name="Line 26"/>
          <p:cNvSpPr>
            <a:spLocks noChangeShapeType="1"/>
          </p:cNvSpPr>
          <p:nvPr/>
        </p:nvSpPr>
        <p:spPr bwMode="auto">
          <a:xfrm>
            <a:off x="4495800" y="5295900"/>
            <a:ext cx="457200" cy="533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81" name="Text Box 8"/>
          <p:cNvSpPr txBox="1">
            <a:spLocks noChangeArrowheads="1"/>
          </p:cNvSpPr>
          <p:nvPr/>
        </p:nvSpPr>
        <p:spPr bwMode="auto">
          <a:xfrm>
            <a:off x="685800" y="304800"/>
            <a:ext cx="777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РАЗВИЈАМО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572000" y="2654300"/>
            <a:ext cx="10668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4587875" y="3492500"/>
            <a:ext cx="1066800" cy="0"/>
          </a:xfrm>
          <a:prstGeom prst="line">
            <a:avLst/>
          </a:prstGeom>
          <a:ln w="38100">
            <a:solidFill>
              <a:srgbClr val="128E0C"/>
            </a:solidFill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4587875" y="4330700"/>
            <a:ext cx="10668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236151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806686" y="1905000"/>
            <a:ext cx="5373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“ШКОЛА БЕЗ НАСИЉА”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ка сигурном и </a:t>
            </a:r>
          </a:p>
          <a:p>
            <a:pPr>
              <a:defRPr/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подстицајном окружењу за децу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8" name="Picture 11" descr="http://www.zvrk.rs/Ostalo/ngo/unicef/Skola%20bez%20nasilj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76400"/>
            <a:ext cx="9906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6200" y="304800"/>
            <a:ext cx="906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ПРОЈЕКТИ КОЈИ СЕ У ШКОЛИ РЕАЛИЗУЈУ</a:t>
            </a:r>
          </a:p>
        </p:txBody>
      </p:sp>
      <p:sp>
        <p:nvSpPr>
          <p:cNvPr id="13" name="Text Box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989877" y="3668493"/>
            <a:ext cx="51899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ПРОЈЕКАТ УЧЕНИКА МЛАЂИХ РАЗРЕДА</a:t>
            </a:r>
          </a:p>
          <a:p>
            <a:pPr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 ПРЕДСТАВИ СЕ ” </a:t>
            </a:r>
            <a:endParaRPr lang="sr-Cyrl-CS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32" name="Picture 12" descr="C:\Documents and Settings\Direktorke\Desktop\jordan\jablan\karneval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598863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00856" y="4838700"/>
            <a:ext cx="6803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“ЗДРАВА ХРАНА – МЕЊАЈМО НАВИКЕ У ИСХРАНИ”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  <a:latin typeface="Calibri" pitchFamily="34" charset="0"/>
              </a:rPr>
              <a:t>“ НАУЧИ МЕ ДА РАЗУМЕМ”-</a:t>
            </a:r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ПОДРШКА У УЧЕЊУ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ТАКМИЧЕЊЕ У ГОВОРНИШТВУ НА ЕНГЛЕСКОМ И НЕМАЧКОМ ЈЕЗИКУ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ПРОФЕСИОНАЛНА ОРЈЕНТАЦИЈА НА ПРЕЛАСКУ У СРЕДЊУ ШКОЛУ</a:t>
            </a:r>
          </a:p>
          <a:p>
            <a:pPr marL="0" indent="0">
              <a:buNone/>
            </a:pPr>
            <a:endParaRPr lang="sr-Cyrl-R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ПРОЈЕКТИ КОЈИ СЕ У ШКОЛИ  РЕАЛИЗУЈУ</a:t>
            </a:r>
            <a:b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3"/>
          <p:cNvSpPr>
            <a:spLocks noChangeArrowheads="1"/>
          </p:cNvSpPr>
          <p:nvPr/>
        </p:nvSpPr>
        <p:spPr bwMode="auto">
          <a:xfrm rot="-5895185">
            <a:off x="2544763" y="2065338"/>
            <a:ext cx="2951162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КРЕАТИВНЕ РАДИОНИЦЕ</a:t>
            </a:r>
            <a:endParaRPr lang="en-US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Text Box 15"/>
          <p:cNvSpPr>
            <a:spLocks noChangeArrowheads="1"/>
          </p:cNvSpPr>
          <p:nvPr/>
        </p:nvSpPr>
        <p:spPr bwMode="auto">
          <a:xfrm rot="4265392">
            <a:off x="2809875" y="2413000"/>
            <a:ext cx="1323975" cy="4413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ЛИКОВНА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8" name="Text Box 16"/>
          <p:cNvSpPr txBox="1">
            <a:spLocks noChangeArrowheads="1"/>
          </p:cNvSpPr>
          <p:nvPr/>
        </p:nvSpPr>
        <p:spPr bwMode="auto">
          <a:xfrm rot="2385523">
            <a:off x="2273300" y="3052763"/>
            <a:ext cx="1333500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ДРАМСКА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Text Box 17"/>
          <p:cNvSpPr>
            <a:spLocks noChangeArrowheads="1"/>
          </p:cNvSpPr>
          <p:nvPr/>
        </p:nvSpPr>
        <p:spPr bwMode="auto">
          <a:xfrm rot="414770">
            <a:off x="1168400" y="3597275"/>
            <a:ext cx="1930400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РЕЦИТАТОРСКА</a:t>
            </a:r>
            <a:endParaRPr lang="en-US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 rot="17720771">
            <a:off x="5415756" y="2463007"/>
            <a:ext cx="669925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ХОР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 rot="18966127">
            <a:off x="5621338" y="2832100"/>
            <a:ext cx="1331912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ОРКЕСТАР</a:t>
            </a:r>
            <a:endParaRPr lang="en-US" smtClean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4" name="Text Box 20"/>
          <p:cNvSpPr>
            <a:spLocks noChangeArrowheads="1"/>
          </p:cNvSpPr>
          <p:nvPr/>
        </p:nvSpPr>
        <p:spPr bwMode="auto">
          <a:xfrm rot="-781195">
            <a:off x="6151563" y="3435350"/>
            <a:ext cx="1754187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НОВИНАРСКА</a:t>
            </a:r>
            <a:endParaRPr lang="en-US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5" name="Text Box 21"/>
          <p:cNvSpPr>
            <a:spLocks noChangeArrowheads="1"/>
          </p:cNvSpPr>
          <p:nvPr/>
        </p:nvSpPr>
        <p:spPr bwMode="auto">
          <a:xfrm rot="-4961932">
            <a:off x="3867151" y="2154237"/>
            <a:ext cx="2614612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РАДИО-НОВИНАРСКА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706" name="Group 26"/>
          <p:cNvGrpSpPr>
            <a:grpSpLocks/>
          </p:cNvGrpSpPr>
          <p:nvPr/>
        </p:nvGrpSpPr>
        <p:grpSpPr bwMode="auto">
          <a:xfrm>
            <a:off x="2695575" y="4191000"/>
            <a:ext cx="4057650" cy="1484313"/>
            <a:chOff x="1920" y="2640"/>
            <a:chExt cx="2112" cy="480"/>
          </a:xfrm>
        </p:grpSpPr>
        <p:sp>
          <p:nvSpPr>
            <p:cNvPr id="34838" name="Oval 22" descr="Blue tissue paper"/>
            <p:cNvSpPr>
              <a:spLocks noChangeArrowheads="1"/>
            </p:cNvSpPr>
            <p:nvPr/>
          </p:nvSpPr>
          <p:spPr bwMode="auto">
            <a:xfrm>
              <a:off x="1920" y="2640"/>
              <a:ext cx="2112" cy="480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383" y="2723"/>
              <a:ext cx="118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Cyrl-CS" sz="4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СЕКЦИЈЕ</a:t>
              </a:r>
              <a:endParaRPr 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707" name="Text Box 27"/>
          <p:cNvSpPr>
            <a:spLocks noChangeArrowheads="1"/>
          </p:cNvSpPr>
          <p:nvPr/>
        </p:nvSpPr>
        <p:spPr bwMode="auto">
          <a:xfrm rot="-2388630">
            <a:off x="7162800" y="1741488"/>
            <a:ext cx="1666875" cy="784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ГЕОГРАФСКО</a:t>
            </a:r>
          </a:p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ИСТОРИЈСКА</a:t>
            </a:r>
            <a:endParaRPr lang="en-US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8" name="Text Box 28"/>
          <p:cNvSpPr>
            <a:spLocks noChangeArrowheads="1"/>
          </p:cNvSpPr>
          <p:nvPr/>
        </p:nvSpPr>
        <p:spPr bwMode="auto">
          <a:xfrm rot="2153231">
            <a:off x="187325" y="1968500"/>
            <a:ext cx="2171700" cy="784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МАТЕМАТИЧКО</a:t>
            </a:r>
          </a:p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ИНФОРМАТИЧКА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7" name="Text Box 29"/>
          <p:cNvSpPr txBox="1">
            <a:spLocks noChangeArrowheads="1"/>
          </p:cNvSpPr>
          <p:nvPr/>
        </p:nvSpPr>
        <p:spPr bwMode="auto">
          <a:xfrm rot="18905177">
            <a:off x="6497638" y="1301750"/>
            <a:ext cx="1438275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РОБОТИКА</a:t>
            </a:r>
            <a:endParaRPr lang="en-US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8" name="Text Box 30"/>
          <p:cNvSpPr txBox="1">
            <a:spLocks noChangeArrowheads="1"/>
          </p:cNvSpPr>
          <p:nvPr/>
        </p:nvSpPr>
        <p:spPr bwMode="auto">
          <a:xfrm rot="2830754">
            <a:off x="1214438" y="1519238"/>
            <a:ext cx="1801812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САОБРАЋАЈНА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1" name="Text Box 31"/>
          <p:cNvSpPr>
            <a:spLocks noChangeArrowheads="1"/>
          </p:cNvSpPr>
          <p:nvPr/>
        </p:nvSpPr>
        <p:spPr bwMode="auto">
          <a:xfrm rot="5400000">
            <a:off x="3867944" y="1299369"/>
            <a:ext cx="1524000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ЛИТЕРАРНА</a:t>
            </a:r>
            <a:endParaRPr lang="en-US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2" name="Text Box 32"/>
          <p:cNvSpPr>
            <a:spLocks noChangeArrowheads="1"/>
          </p:cNvSpPr>
          <p:nvPr/>
        </p:nvSpPr>
        <p:spPr bwMode="auto">
          <a:xfrm rot="-3181383">
            <a:off x="5629275" y="1209676"/>
            <a:ext cx="1354137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СПОРТСКЕ</a:t>
            </a:r>
            <a:endParaRPr lang="en-US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73" name="Text Box 35"/>
          <p:cNvSpPr txBox="1">
            <a:spLocks noChangeArrowheads="1"/>
          </p:cNvSpPr>
          <p:nvPr/>
        </p:nvSpPr>
        <p:spPr bwMode="auto">
          <a:xfrm rot="3236374">
            <a:off x="2123281" y="951707"/>
            <a:ext cx="1508125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ЕКОЛОШКА</a:t>
            </a:r>
            <a:endParaRPr lang="en-US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1882165" y="6457890"/>
            <a:ext cx="1927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ОРГАНИЗУЈЕМО</a:t>
            </a:r>
            <a:endParaRPr lang="en-US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5"/>
          <p:cNvSpPr txBox="1">
            <a:spLocks noChangeArrowheads="1"/>
          </p:cNvSpPr>
          <p:nvPr/>
        </p:nvSpPr>
        <p:spPr bwMode="auto">
          <a:xfrm rot="15785372">
            <a:off x="2327276" y="2179637"/>
            <a:ext cx="1789112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МАТЕМАТИКА</a:t>
            </a:r>
            <a:endParaRPr lang="en-US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Text Box 8"/>
          <p:cNvSpPr>
            <a:spLocks noChangeArrowheads="1"/>
          </p:cNvSpPr>
          <p:nvPr/>
        </p:nvSpPr>
        <p:spPr bwMode="auto">
          <a:xfrm rot="414770">
            <a:off x="247650" y="4486275"/>
            <a:ext cx="195262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ИСТОРИЈА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4" name="Text Box 10"/>
          <p:cNvSpPr>
            <a:spLocks noChangeArrowheads="1"/>
          </p:cNvSpPr>
          <p:nvPr/>
        </p:nvSpPr>
        <p:spPr bwMode="auto">
          <a:xfrm rot="-2633873">
            <a:off x="5946775" y="3076575"/>
            <a:ext cx="11207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ХЕМИЈА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 rot="19838361">
            <a:off x="6699250" y="3470275"/>
            <a:ext cx="1584325" cy="4413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ГЕОГРАФИЈА</a:t>
            </a:r>
            <a:endParaRPr lang="en-US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6" name="Text Box 12"/>
          <p:cNvSpPr>
            <a:spLocks noChangeArrowheads="1"/>
          </p:cNvSpPr>
          <p:nvPr/>
        </p:nvSpPr>
        <p:spPr bwMode="auto">
          <a:xfrm rot="-4961932">
            <a:off x="4322762" y="2266951"/>
            <a:ext cx="1160463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ФИЗИКА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7" name="Text Box 19"/>
          <p:cNvSpPr>
            <a:spLocks noChangeArrowheads="1"/>
          </p:cNvSpPr>
          <p:nvPr/>
        </p:nvSpPr>
        <p:spPr bwMode="auto">
          <a:xfrm rot="3318560">
            <a:off x="1014413" y="2481262"/>
            <a:ext cx="2033588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НЕМАЧКИ ЈЕЗИК</a:t>
            </a:r>
            <a:endParaRPr lang="en-US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8" name="Text Box 20"/>
          <p:cNvSpPr txBox="1">
            <a:spLocks noChangeArrowheads="1"/>
          </p:cNvSpPr>
          <p:nvPr/>
        </p:nvSpPr>
        <p:spPr bwMode="auto">
          <a:xfrm rot="5400000">
            <a:off x="3132931" y="2093119"/>
            <a:ext cx="1801813" cy="4413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СРПСКИ ЈЕЗИК</a:t>
            </a:r>
            <a:endParaRPr lang="en-US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9" name="Text Box 21"/>
          <p:cNvSpPr>
            <a:spLocks noChangeArrowheads="1"/>
          </p:cNvSpPr>
          <p:nvPr/>
        </p:nvSpPr>
        <p:spPr bwMode="auto">
          <a:xfrm rot="-3965790">
            <a:off x="4774407" y="2267744"/>
            <a:ext cx="2033587" cy="4413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ЕНГЛЕСКИ ЈЕЗИК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0" name="Text Box 24"/>
          <p:cNvSpPr>
            <a:spLocks noChangeArrowheads="1"/>
          </p:cNvSpPr>
          <p:nvPr/>
        </p:nvSpPr>
        <p:spPr bwMode="auto">
          <a:xfrm rot="2447198">
            <a:off x="706438" y="3262313"/>
            <a:ext cx="1538287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БИОЛОГИЈА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1885366" y="6457890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ОРГАНИЗУЈЕМО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732" name="Group 26"/>
          <p:cNvGrpSpPr>
            <a:grpSpLocks/>
          </p:cNvGrpSpPr>
          <p:nvPr/>
        </p:nvGrpSpPr>
        <p:grpSpPr bwMode="auto">
          <a:xfrm>
            <a:off x="2286000" y="3665538"/>
            <a:ext cx="4462463" cy="2051050"/>
            <a:chOff x="1814" y="2552"/>
            <a:chExt cx="2323" cy="581"/>
          </a:xfrm>
        </p:grpSpPr>
        <p:sp>
          <p:nvSpPr>
            <p:cNvPr id="26" name="Oval 22" descr="Blue tissue paper"/>
            <p:cNvSpPr>
              <a:spLocks noChangeArrowheads="1"/>
            </p:cNvSpPr>
            <p:nvPr/>
          </p:nvSpPr>
          <p:spPr bwMode="auto">
            <a:xfrm>
              <a:off x="1814" y="2552"/>
              <a:ext cx="2323" cy="581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111" y="2640"/>
              <a:ext cx="172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ДОДАТНИ РАД</a:t>
              </a:r>
            </a:p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СА ТАЛЕНТИМА</a:t>
              </a:r>
              <a:endPara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733" name="Text Box 11"/>
          <p:cNvSpPr>
            <a:spLocks noChangeArrowheads="1"/>
          </p:cNvSpPr>
          <p:nvPr/>
        </p:nvSpPr>
        <p:spPr bwMode="auto">
          <a:xfrm rot="-288526">
            <a:off x="6994525" y="4416425"/>
            <a:ext cx="18319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ИНФОРМАТКА</a:t>
            </a:r>
            <a:endParaRPr lang="en-US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>
            <a:spLocks noChangeArrowheads="1"/>
          </p:cNvSpPr>
          <p:nvPr/>
        </p:nvSpPr>
        <p:spPr bwMode="auto">
          <a:xfrm rot="-5814628">
            <a:off x="2760663" y="2455863"/>
            <a:ext cx="1789112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МАТЕМАТИКА</a:t>
            </a:r>
            <a:endParaRPr lang="en-US">
              <a:solidFill>
                <a:srgbClr val="FF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7" name="Text Box 6"/>
          <p:cNvSpPr>
            <a:spLocks noChangeArrowheads="1"/>
          </p:cNvSpPr>
          <p:nvPr/>
        </p:nvSpPr>
        <p:spPr bwMode="auto">
          <a:xfrm rot="414770">
            <a:off x="452438" y="4460875"/>
            <a:ext cx="1360487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ИСТОРИЈА</a:t>
            </a:r>
            <a:endParaRPr lang="en-US">
              <a:solidFill>
                <a:srgbClr val="FF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8" name="Text Box 7"/>
          <p:cNvSpPr>
            <a:spLocks noChangeArrowheads="1"/>
          </p:cNvSpPr>
          <p:nvPr/>
        </p:nvSpPr>
        <p:spPr bwMode="auto">
          <a:xfrm rot="-2633873">
            <a:off x="6608763" y="3327400"/>
            <a:ext cx="11207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ХЕМИЈА</a:t>
            </a:r>
            <a:endParaRPr lang="en-US">
              <a:solidFill>
                <a:srgbClr val="FF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9" name="Text Box 8"/>
          <p:cNvSpPr>
            <a:spLocks noChangeArrowheads="1"/>
          </p:cNvSpPr>
          <p:nvPr/>
        </p:nvSpPr>
        <p:spPr bwMode="auto">
          <a:xfrm rot="-968918">
            <a:off x="7137400" y="4144963"/>
            <a:ext cx="1584325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ГЕОГРАФИЈА</a:t>
            </a:r>
            <a:endParaRPr lang="en-US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0" name="Text Box 9"/>
          <p:cNvSpPr>
            <a:spLocks noChangeArrowheads="1"/>
          </p:cNvSpPr>
          <p:nvPr/>
        </p:nvSpPr>
        <p:spPr bwMode="auto">
          <a:xfrm rot="-4557873">
            <a:off x="4784725" y="2720975"/>
            <a:ext cx="1158875" cy="4413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ФИЗИКА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 rot="3318560">
            <a:off x="1458913" y="2605087"/>
            <a:ext cx="2033588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НЕМАЧКИ ЈЕЗИК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2" name="Text Box 13"/>
          <p:cNvSpPr>
            <a:spLocks noChangeArrowheads="1"/>
          </p:cNvSpPr>
          <p:nvPr/>
        </p:nvSpPr>
        <p:spPr bwMode="auto">
          <a:xfrm rot="5400000">
            <a:off x="3618707" y="2388393"/>
            <a:ext cx="1803400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СРПСКИ ЈЕЗИК</a:t>
            </a:r>
            <a:endParaRPr lang="en-US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3" name="Text Box 14"/>
          <p:cNvSpPr>
            <a:spLocks noChangeArrowheads="1"/>
          </p:cNvSpPr>
          <p:nvPr/>
        </p:nvSpPr>
        <p:spPr bwMode="auto">
          <a:xfrm rot="-3965790">
            <a:off x="5449888" y="2478087"/>
            <a:ext cx="2033588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ЕНГЛЕСКИ ЈЕЗИК</a:t>
            </a:r>
            <a:endParaRPr lang="en-US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4" name="Text Box 15"/>
          <p:cNvSpPr>
            <a:spLocks noChangeArrowheads="1"/>
          </p:cNvSpPr>
          <p:nvPr/>
        </p:nvSpPr>
        <p:spPr bwMode="auto">
          <a:xfrm rot="2447198">
            <a:off x="854075" y="3149600"/>
            <a:ext cx="15398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БИОЛОГИЈА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1885366" y="6457890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ОРГАНИЗУЈЕМО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756" name="Group 26"/>
          <p:cNvGrpSpPr>
            <a:grpSpLocks/>
          </p:cNvGrpSpPr>
          <p:nvPr/>
        </p:nvGrpSpPr>
        <p:grpSpPr bwMode="auto">
          <a:xfrm>
            <a:off x="2286000" y="3919538"/>
            <a:ext cx="4462463" cy="1797050"/>
            <a:chOff x="1814" y="2552"/>
            <a:chExt cx="2323" cy="581"/>
          </a:xfrm>
        </p:grpSpPr>
        <p:sp>
          <p:nvSpPr>
            <p:cNvPr id="20" name="Oval 22" descr="Blue tissue paper"/>
            <p:cNvSpPr>
              <a:spLocks noChangeArrowheads="1"/>
            </p:cNvSpPr>
            <p:nvPr/>
          </p:nvSpPr>
          <p:spPr bwMode="auto">
            <a:xfrm>
              <a:off x="1814" y="2552"/>
              <a:ext cx="2323" cy="581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024" y="2615"/>
              <a:ext cx="190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ПОМОЋ</a:t>
              </a:r>
            </a:p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У НАПРЕДОВАЊУ</a:t>
              </a:r>
              <a:endPara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AutoShape 9"/>
          <p:cNvSpPr>
            <a:spLocks noChangeArrowheads="1"/>
          </p:cNvSpPr>
          <p:nvPr/>
        </p:nvSpPr>
        <p:spPr bwMode="auto">
          <a:xfrm rot="21361083">
            <a:off x="6371612" y="2956044"/>
            <a:ext cx="2698750" cy="1447800"/>
          </a:xfrm>
          <a:prstGeom prst="wedgeEllipseCallout">
            <a:avLst>
              <a:gd name="adj1" fmla="val -114925"/>
              <a:gd name="adj2" fmla="val -225223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sr-Cyrl-CS" sz="18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9" name="AutoShape 11"/>
          <p:cNvSpPr>
            <a:spLocks noChangeArrowheads="1"/>
          </p:cNvSpPr>
          <p:nvPr/>
        </p:nvSpPr>
        <p:spPr bwMode="auto">
          <a:xfrm>
            <a:off x="-25400" y="2921000"/>
            <a:ext cx="3225800" cy="1447800"/>
          </a:xfrm>
          <a:prstGeom prst="wedgeEllipseCallout">
            <a:avLst>
              <a:gd name="adj1" fmla="val 104986"/>
              <a:gd name="adj2" fmla="val -188685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sr-Cyrl-CS" dirty="0" smtClean="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ДИГИТАЛИЗАЦИЈУ НАСТАВЕ</a:t>
            </a:r>
            <a:endParaRPr lang="en-US" dirty="0">
              <a:solidFill>
                <a:srgbClr val="128E0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0" name="AutoShape 13"/>
          <p:cNvSpPr>
            <a:spLocks noChangeArrowheads="1"/>
          </p:cNvSpPr>
          <p:nvPr/>
        </p:nvSpPr>
        <p:spPr bwMode="auto">
          <a:xfrm rot="357418">
            <a:off x="214491" y="5095070"/>
            <a:ext cx="2840789" cy="1344386"/>
          </a:xfrm>
          <a:prstGeom prst="wedgeEllipseCallout">
            <a:avLst>
              <a:gd name="adj1" fmla="val 76977"/>
              <a:gd name="adj2" fmla="val -399013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sr-Cyrl-CS" sz="1800" dirty="0">
                <a:ln w="18415" cmpd="sng">
                  <a:noFill/>
                  <a:prstDash val="solid"/>
                </a:ln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РЕАЛИЗАЦИЈУ НОВИХ ПРОЈЕКАТА</a:t>
            </a:r>
          </a:p>
        </p:txBody>
      </p:sp>
      <p:sp>
        <p:nvSpPr>
          <p:cNvPr id="26632" name="AutoShape 15"/>
          <p:cNvSpPr>
            <a:spLocks noChangeArrowheads="1"/>
          </p:cNvSpPr>
          <p:nvPr/>
        </p:nvSpPr>
        <p:spPr bwMode="auto">
          <a:xfrm rot="21160995">
            <a:off x="5720005" y="5244245"/>
            <a:ext cx="2698750" cy="1447800"/>
          </a:xfrm>
          <a:prstGeom prst="wedgeEllipseCallout">
            <a:avLst>
              <a:gd name="adj1" fmla="val -73365"/>
              <a:gd name="adj2" fmla="val -391217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800">
                <a:ln w="18415" cmpd="sng">
                  <a:noFill/>
                  <a:prstDash val="solid"/>
                </a:ln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САРАДЊУ СА ИНОСТРАНИМ</a:t>
            </a:r>
          </a:p>
          <a:p>
            <a:pPr>
              <a:defRPr/>
            </a:pPr>
            <a:r>
              <a:rPr lang="en-US" sz="1800">
                <a:ln w="18415" cmpd="sng">
                  <a:noFill/>
                  <a:prstDash val="solid"/>
                </a:ln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ШКОЛАМА</a:t>
            </a:r>
          </a:p>
        </p:txBody>
      </p:sp>
      <p:sp>
        <p:nvSpPr>
          <p:cNvPr id="26633" name="AutoShape 10"/>
          <p:cNvSpPr>
            <a:spLocks noChangeArrowheads="1"/>
          </p:cNvSpPr>
          <p:nvPr/>
        </p:nvSpPr>
        <p:spPr bwMode="auto">
          <a:xfrm>
            <a:off x="2906798" y="4495800"/>
            <a:ext cx="2982828" cy="1536700"/>
          </a:xfrm>
          <a:prstGeom prst="wedgeEllipseCallout">
            <a:avLst>
              <a:gd name="adj1" fmla="val 985"/>
              <a:gd name="adj2" fmla="val -299962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sr-Latn-RS">
              <a:solidFill>
                <a:srgbClr val="000066"/>
              </a:solidFill>
            </a:endParaRPr>
          </a:p>
        </p:txBody>
      </p:sp>
      <p:sp>
        <p:nvSpPr>
          <p:cNvPr id="32786" name="Text Box 7"/>
          <p:cNvSpPr txBox="1">
            <a:spLocks noChangeArrowheads="1"/>
          </p:cNvSpPr>
          <p:nvPr/>
        </p:nvSpPr>
        <p:spPr bwMode="auto">
          <a:xfrm rot="-511346">
            <a:off x="6461125" y="3357563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180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УРЕЂЕЊЕ</a:t>
            </a:r>
          </a:p>
          <a:p>
            <a:pPr eaLnBrk="1" hangingPunct="1"/>
            <a:r>
              <a:rPr lang="sr-Cyrl-CS" sz="180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ШКОЛСКОГ ДВОРИШТА</a:t>
            </a:r>
            <a:endParaRPr lang="en-US" sz="1800">
              <a:solidFill>
                <a:srgbClr val="128E0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87" name="Text Box 16"/>
          <p:cNvSpPr txBox="1">
            <a:spLocks noChangeArrowheads="1"/>
          </p:cNvSpPr>
          <p:nvPr/>
        </p:nvSpPr>
        <p:spPr bwMode="auto">
          <a:xfrm>
            <a:off x="2963863" y="4940300"/>
            <a:ext cx="2868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1800" dirty="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ОПРЕМАЊЕ УЧИОНИЦА</a:t>
            </a:r>
          </a:p>
          <a:p>
            <a:pPr eaLnBrk="1" hangingPunct="1"/>
            <a:r>
              <a:rPr lang="sr-Cyrl-CS" sz="1800" dirty="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НАСТАВНИМ СРЕДСТВИМА</a:t>
            </a:r>
            <a:endParaRPr lang="en-US" sz="1800" dirty="0">
              <a:solidFill>
                <a:srgbClr val="128E0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36" name="Text Box 8"/>
          <p:cNvSpPr txBox="1">
            <a:spLocks noChangeArrowheads="1"/>
          </p:cNvSpPr>
          <p:nvPr/>
        </p:nvSpPr>
        <p:spPr bwMode="auto">
          <a:xfrm>
            <a:off x="152400" y="68015"/>
            <a:ext cx="8839200" cy="8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ОЧЕКУЈЕМО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520512" y="-540443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91825" y="1530231"/>
            <a:ext cx="3818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КУЛТУРУ КОМУНИЦИРАЊА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927044" y="2743200"/>
            <a:ext cx="314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СОЦИЈАЛНЕ ВЕШТИНЕ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954278" y="2133600"/>
            <a:ext cx="5093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НЕНАСИЛНО РЕШАВАЊЕ ПРОБЛЕМА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2859879" y="3348335"/>
            <a:ext cx="3282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ЗДРАВСТВЕНУ КУЛТУРУ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6" name="Text Box 19"/>
          <p:cNvSpPr txBox="1">
            <a:spLocks noChangeArrowheads="1"/>
          </p:cNvSpPr>
          <p:nvPr/>
        </p:nvSpPr>
        <p:spPr bwMode="auto">
          <a:xfrm>
            <a:off x="3028707" y="4038600"/>
            <a:ext cx="2944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КУЛТУРУ ОБЛАЧЕЊА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7" name="Text Box 20"/>
          <p:cNvSpPr txBox="1">
            <a:spLocks noChangeArrowheads="1"/>
          </p:cNvSpPr>
          <p:nvPr/>
        </p:nvSpPr>
        <p:spPr bwMode="auto">
          <a:xfrm>
            <a:off x="948907" y="4579203"/>
            <a:ext cx="7104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ПОШТОВАЊЕ И ПОВЕРЕЊЕ </a:t>
            </a:r>
          </a:p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КАО ОСНОВУ ЗАЈЕДНИЧКОГ РАДА И НАПРЕДОВАЊА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1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РАЗВИЈАМО И НЕГУЈЕМО</a:t>
            </a:r>
            <a:endParaRPr lang="en-US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520512" y="-83243"/>
            <a:ext cx="6118681" cy="3169859"/>
          </a:xfrm>
          <a:prstGeom prst="rect">
            <a:avLst/>
          </a:prstGeom>
        </p:spPr>
      </p:pic>
      <p:pic>
        <p:nvPicPr>
          <p:cNvPr id="33802" name="Picture 14" descr="C:\Users\Gligorije\Desktop\kjhkj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29940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571500" y="1447800"/>
            <a:ext cx="800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Директор школе </a:t>
            </a:r>
            <a:r>
              <a:rPr lang="sr-Cyrl-CS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-Марија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Тодоровић</a:t>
            </a:r>
          </a:p>
          <a:p>
            <a:pPr eaLnBrk="1" hangingPunct="1">
              <a:defRPr/>
            </a:pPr>
            <a:r>
              <a:rPr lang="sr-Cyrl-CS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Помоћник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директора – </a:t>
            </a:r>
            <a:r>
              <a:rPr lang="sr-Cyrl-R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Јасна Јанковић</a:t>
            </a:r>
            <a:endParaRPr lang="sr-Cyrl-C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Секретар школе –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Маријана Стефановић</a:t>
            </a:r>
            <a:endParaRPr lang="sr-Cyrl-C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Шеф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рачуноводства – Иванка Маринковић</a:t>
            </a:r>
          </a:p>
          <a:p>
            <a:pPr eaLnBrk="1" hangingPunct="1">
              <a:defRPr/>
            </a:pP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916669" y="1524000"/>
            <a:ext cx="4985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ПОШТОВАЊУ ПРАВИЛА ПОНАШАЊА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76599" y="3124200"/>
            <a:ext cx="5265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АКТИВНОМ  УКЉУЧИВАЊУ РОДИТЕЉА</a:t>
            </a:r>
          </a:p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ЖИВОТ И РАД ШКОЛЕ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093545" y="2133600"/>
            <a:ext cx="4631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САРАДЊИ РОДИТЕЉА И ШКОЛЕ</a:t>
            </a:r>
          </a:p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ЦИЉУ НАПРЕДОВАЊА УЧЕНИКА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9" name="Line 15"/>
          <p:cNvSpPr>
            <a:spLocks noChangeShapeType="1"/>
          </p:cNvSpPr>
          <p:nvPr/>
        </p:nvSpPr>
        <p:spPr bwMode="auto">
          <a:xfrm flipH="1">
            <a:off x="3657600" y="4060825"/>
            <a:ext cx="595313" cy="598488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0" name="Line 16"/>
          <p:cNvSpPr>
            <a:spLocks noChangeShapeType="1"/>
          </p:cNvSpPr>
          <p:nvPr/>
        </p:nvSpPr>
        <p:spPr bwMode="auto">
          <a:xfrm>
            <a:off x="4724400" y="4060825"/>
            <a:ext cx="990600" cy="598488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6056777" y="4582180"/>
            <a:ext cx="1337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АКЦИЈЕ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480250" y="4504748"/>
            <a:ext cx="287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МАНИФЕСТАЦИЈЕ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ИНСИСТИРАМО НА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86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520512" y="-83243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639188" y="1447800"/>
            <a:ext cx="7682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r-Cyrl-C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“УМ </a:t>
            </a:r>
            <a:r>
              <a:rPr lang="sr-Cyrl-C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НИЈЕ ПОСУДА КОЈУ ТРЕБА НАПУНИТИ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1916204" y="2006600"/>
            <a:ext cx="6405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r-Cyrl-C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ВЕЋ ВАТРА КОЈУ ТРЕБА </a:t>
            </a:r>
            <a:r>
              <a:rPr lang="sr-Cyrl-C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ЗАПАЛИТИ”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6629400" y="3352800"/>
            <a:ext cx="178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r-Cyrl-C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ПЛУТАРХ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5" name="Picture 15" descr="C:\Users\Gligorije\Desktop\klkjl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0774">
            <a:off x="1082675" y="2781300"/>
            <a:ext cx="28146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533322" y="2583201"/>
            <a:ext cx="2516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despotos.edu.rs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441403" y="4114800"/>
            <a:ext cx="6700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Улица Моме Димића бр. 2 , 11160 Београд</a:t>
            </a: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тел/факс 3429 875; 3429 872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624" y="304800"/>
            <a:ext cx="8617423" cy="15109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Основна школа</a:t>
            </a:r>
          </a:p>
          <a:p>
            <a:pPr>
              <a:defRPr/>
            </a:pPr>
            <a:r>
              <a:rPr lang="ru-RU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“Деспот Стефан Лазаревић”</a:t>
            </a:r>
            <a:endParaRPr lang="sr-Latn-RS" sz="54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70" name="Picture 5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62">
            <a:off x="834683" y="4336347"/>
            <a:ext cx="61182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685800" y="533400"/>
            <a:ext cx="7924800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СТРУЧНИ САРАДНИЦИ</a:t>
            </a:r>
            <a:endParaRPr lang="sr-Latn-RS" sz="280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Педагог – </a:t>
            </a: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Мирјана Лалић</a:t>
            </a: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Педагог- Јасмина Синадиновић</a:t>
            </a: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Психолог – Гордана Миздрак-Јоксимовић</a:t>
            </a: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Дефектолог – логопед – </a:t>
            </a: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Маријана Урошевић</a:t>
            </a: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Библиотекар </a:t>
            </a: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–Александра Димитријевић</a:t>
            </a: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Библиотекар – Марија Букумировић</a:t>
            </a: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B970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2442928" y="-175878"/>
            <a:ext cx="5443143" cy="34868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5799152" cy="47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1983. ОСНОВАНА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ЛОЦИРАНА У НАСЕЉУ МИРИЈЕВО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800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УЧЕНИКА 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30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ЗАПОСЛЕНИХ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Latn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sr-Latn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VIII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РАЗРЕДА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61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ОДЕЉЕЊА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ГРУПА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ПРОДУЖЕНОГ БОРАВКА</a:t>
            </a:r>
          </a:p>
        </p:txBody>
      </p:sp>
      <p:pic>
        <p:nvPicPr>
          <p:cNvPr id="17411" name="Picture 6" descr="C:\Users\Gligorije\Desktop\6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102">
            <a:off x="5430838" y="611188"/>
            <a:ext cx="39671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C:\Users\Gligorije\Desktop\63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30363"/>
            <a:ext cx="563880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819400" y="1654683"/>
            <a:ext cx="6553200" cy="4136517"/>
          </a:xfrm>
          <a:custGeom>
            <a:avLst/>
            <a:gdLst>
              <a:gd name="connsiteX0" fmla="*/ 0 w 5736314"/>
              <a:gd name="connsiteY0" fmla="*/ 0 h 5029200"/>
              <a:gd name="connsiteX1" fmla="*/ 5736314 w 5736314"/>
              <a:gd name="connsiteY1" fmla="*/ 0 h 5029200"/>
              <a:gd name="connsiteX2" fmla="*/ 5736314 w 5736314"/>
              <a:gd name="connsiteY2" fmla="*/ 5029200 h 5029200"/>
              <a:gd name="connsiteX3" fmla="*/ 0 w 5736314"/>
              <a:gd name="connsiteY3" fmla="*/ 5029200 h 5029200"/>
              <a:gd name="connsiteX4" fmla="*/ 0 w 5736314"/>
              <a:gd name="connsiteY4" fmla="*/ 0 h 5029200"/>
              <a:gd name="connsiteX0" fmla="*/ 0 w 5736314"/>
              <a:gd name="connsiteY0" fmla="*/ 0 h 5067300"/>
              <a:gd name="connsiteX1" fmla="*/ 5736314 w 5736314"/>
              <a:gd name="connsiteY1" fmla="*/ 0 h 5067300"/>
              <a:gd name="connsiteX2" fmla="*/ 5736314 w 5736314"/>
              <a:gd name="connsiteY2" fmla="*/ 5029200 h 5067300"/>
              <a:gd name="connsiteX3" fmla="*/ 2616200 w 5736314"/>
              <a:gd name="connsiteY3" fmla="*/ 5067300 h 5067300"/>
              <a:gd name="connsiteX4" fmla="*/ 0 w 5736314"/>
              <a:gd name="connsiteY4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314" h="5067300">
                <a:moveTo>
                  <a:pt x="0" y="0"/>
                </a:moveTo>
                <a:lnTo>
                  <a:pt x="5736314" y="0"/>
                </a:lnTo>
                <a:lnTo>
                  <a:pt x="5736314" y="5029200"/>
                </a:lnTo>
                <a:lnTo>
                  <a:pt x="2616200" y="5067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40000"/>
              </a:lnSpc>
              <a:defRPr/>
            </a:pP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НАШ ЦИЉ ЈЕ</a:t>
            </a:r>
            <a:endParaRPr lang="sr-Latn-RS" sz="2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 НАША ШКОЛА БУДЕ НАЈБОЉА...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 БУДЕ ШКОЛА У КОЈОЈ НЕМА НЕУСПЕХА,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КОЈУ ЋЕ СВАКО ДЕТЕ НАПУСТИТИ 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 ИДЕНТИФИКОВАНИМ ТАЛЕНТОМ,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СПОСОБНОСТИМА И ИНТЕЛИГЕНЦИЈОМ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ПОМОЋУ КОЈИХ МОЖЕ ДА ПОСТАНЕ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ГОД ЖЕЛИ</a:t>
            </a:r>
            <a:endParaRPr lang="en-US" sz="2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736128" y="-99678"/>
            <a:ext cx="5443143" cy="3486845"/>
          </a:xfrm>
          <a:prstGeom prst="rect">
            <a:avLst/>
          </a:prstGeom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43200" y="304800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МИСИЈА</a:t>
            </a:r>
            <a:endParaRPr lang="en-US" sz="48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7" name="Picture 11" descr="C:\Users\Gligorije\Desktop\6-p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89100"/>
            <a:ext cx="4178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  <a:alpha val="76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sr-Latn-RS" sz="18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2187803" y="-467662"/>
            <a:ext cx="4948312" cy="3169859"/>
          </a:xfrm>
          <a:prstGeom prst="rect">
            <a:avLst/>
          </a:prstGeom>
        </p:spPr>
      </p:pic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838200" y="838200"/>
            <a:ext cx="2012475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rgbClr val="FFFF00"/>
              </a:contourClr>
            </a:sp3d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3200" cap="all" dirty="0" smtClean="0">
                <a:solidFill>
                  <a:srgbClr val="FFC000"/>
                </a:solidFill>
                <a:effectLst>
                  <a:outerShdw blurRad="19685" dist="12700" dir="5400000" algn="tl" rotWithShape="0">
                    <a:schemeClr val="tx2">
                      <a:lumMod val="50000"/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МОДЕРНА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4495800" y="838200"/>
            <a:ext cx="4329262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rgbClr val="FFFF00"/>
              </a:contourClr>
            </a:sp3d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3200" cap="all" dirty="0" smtClean="0">
                <a:solidFill>
                  <a:srgbClr val="FFC000"/>
                </a:solidFill>
                <a:effectLst>
                  <a:outerShdw blurRad="19685" dist="12700" dir="5400000" algn="tl" rotWithShape="0">
                    <a:schemeClr val="tx2">
                      <a:lumMod val="50000"/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КВАЛИТЕТАН ПРОГРАМ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1056233" y="2716213"/>
            <a:ext cx="1678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ПРАВИЧНОСТ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90860" y="2139950"/>
            <a:ext cx="2609540" cy="400110"/>
          </a:xfrm>
          <a:prstGeom prst="rect">
            <a:avLst/>
          </a:prstGeom>
          <a:gradFill flip="none" rotWithShape="1">
            <a:gsLst>
              <a:gs pos="0">
                <a:srgbClr val="FF8601">
                  <a:shade val="30000"/>
                  <a:satMod val="115000"/>
                </a:srgbClr>
              </a:gs>
              <a:gs pos="50000">
                <a:srgbClr val="FF8601">
                  <a:shade val="67500"/>
                  <a:satMod val="115000"/>
                </a:srgbClr>
              </a:gs>
              <a:gs pos="100000">
                <a:srgbClr val="FF860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CS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НЕГУЈЕ</a:t>
            </a: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1024013" y="3292475"/>
            <a:ext cx="1743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АТМОСФЕРУ</a:t>
            </a:r>
            <a:b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ТОЛЕРАНЦИЈЕ</a:t>
            </a:r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864065" y="4156075"/>
            <a:ext cx="20631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КОНСТРУКТИВНЕ</a:t>
            </a:r>
            <a:b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КОМУНИКАЦИЈА</a:t>
            </a: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5933019" y="2563813"/>
            <a:ext cx="2818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ОКРУЖЕЊЕ - ПОДРШКУ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7083302" y="2895600"/>
            <a:ext cx="51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Latn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sr-Cyrl-R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</a:t>
            </a:r>
            <a:r>
              <a:rPr lang="sr-Latn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endParaRPr lang="en-US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6093544" y="3276600"/>
            <a:ext cx="2497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ДОЖИВОТНО УЧЕЊЕ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5616575" y="3657600"/>
            <a:ext cx="3451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ПОВЕЗАНОСТ И МЕЂУЗАВИСНОСТ</a:t>
            </a:r>
            <a:b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СВЕТА</a:t>
            </a:r>
          </a:p>
        </p:txBody>
      </p:sp>
      <p:sp>
        <p:nvSpPr>
          <p:cNvPr id="13327" name="Text Box 23"/>
          <p:cNvSpPr txBox="1">
            <a:spLocks noChangeArrowheads="1"/>
          </p:cNvSpPr>
          <p:nvPr/>
        </p:nvSpPr>
        <p:spPr bwMode="auto">
          <a:xfrm>
            <a:off x="6700120" y="4724400"/>
            <a:ext cx="1284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САРАДЊУ</a:t>
            </a:r>
          </a:p>
        </p:txBody>
      </p:sp>
      <p:sp>
        <p:nvSpPr>
          <p:cNvPr id="13329" name="Oval 25"/>
          <p:cNvSpPr>
            <a:spLocks noChangeArrowheads="1"/>
          </p:cNvSpPr>
          <p:nvPr/>
        </p:nvSpPr>
        <p:spPr bwMode="auto">
          <a:xfrm>
            <a:off x="3132138" y="2209800"/>
            <a:ext cx="2863850" cy="2784475"/>
          </a:xfrm>
          <a:prstGeom prst="ellipse">
            <a:avLst/>
          </a:prstGeom>
          <a:noFill/>
          <a:ln>
            <a:solidFill>
              <a:srgbClr val="FF860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R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0" name="Text Box 26"/>
          <p:cNvSpPr txBox="1">
            <a:spLocks noChangeArrowheads="1"/>
          </p:cNvSpPr>
          <p:nvPr/>
        </p:nvSpPr>
        <p:spPr bwMode="auto">
          <a:xfrm>
            <a:off x="3397413" y="3062427"/>
            <a:ext cx="2333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ПОТРЕБЕ ДРУШТВА </a:t>
            </a:r>
          </a:p>
          <a:p>
            <a:pPr eaLnBrk="1" hangingPunct="1">
              <a:defRPr/>
            </a:pP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R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НОВА</a:t>
            </a:r>
            <a:endParaRPr lang="sr-Cyrl-CS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1" name="Text Box 27"/>
          <p:cNvSpPr txBox="1">
            <a:spLocks noChangeArrowheads="1"/>
          </p:cNvSpPr>
          <p:nvPr/>
        </p:nvSpPr>
        <p:spPr bwMode="auto">
          <a:xfrm>
            <a:off x="3176937" y="3711714"/>
            <a:ext cx="2774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НАУЧНО-ТЕХНОЛОШКА</a:t>
            </a:r>
            <a:br>
              <a:rPr lang="sr-Cyrl-CS" b="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ДОСТИГНУЋА</a:t>
            </a:r>
          </a:p>
        </p:txBody>
      </p:sp>
      <p:sp>
        <p:nvSpPr>
          <p:cNvPr id="13332" name="WordArt 28"/>
          <p:cNvSpPr>
            <a:spLocks noChangeArrowheads="1" noChangeShapeType="1" noTextEdit="1"/>
          </p:cNvSpPr>
          <p:nvPr/>
        </p:nvSpPr>
        <p:spPr bwMode="auto">
          <a:xfrm>
            <a:off x="1860075" y="5562600"/>
            <a:ext cx="5423851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sr-Cyrl-RS" kern="10" cap="all" dirty="0">
                <a:ln w="0"/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БЕЗБЕДНОСТ</a:t>
            </a:r>
            <a:endParaRPr lang="sr-Latn-RS" kern="10" cap="all" dirty="0">
              <a:ln w="0"/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3" name="Text Box 30"/>
          <p:cNvSpPr txBox="1">
            <a:spLocks noChangeArrowheads="1"/>
          </p:cNvSpPr>
          <p:nvPr/>
        </p:nvSpPr>
        <p:spPr bwMode="auto">
          <a:xfrm>
            <a:off x="4038600" y="2362200"/>
            <a:ext cx="9011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86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ПРАТИ</a:t>
            </a:r>
          </a:p>
        </p:txBody>
      </p:sp>
      <p:sp>
        <p:nvSpPr>
          <p:cNvPr id="13334" name="Text Box 8"/>
          <p:cNvSpPr txBox="1">
            <a:spLocks noChangeArrowheads="1"/>
          </p:cNvSpPr>
          <p:nvPr/>
        </p:nvSpPr>
        <p:spPr bwMode="auto">
          <a:xfrm>
            <a:off x="2857500" y="0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ВИЗИЈА</a:t>
            </a:r>
            <a:endParaRPr lang="en-US" sz="5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037417" y="2139950"/>
            <a:ext cx="2609540" cy="400110"/>
          </a:xfrm>
          <a:prstGeom prst="rect">
            <a:avLst/>
          </a:prstGeom>
          <a:gradFill flip="none" rotWithShape="1">
            <a:gsLst>
              <a:gs pos="0">
                <a:srgbClr val="FF8601">
                  <a:shade val="30000"/>
                  <a:satMod val="115000"/>
                </a:srgbClr>
              </a:gs>
              <a:gs pos="50000">
                <a:srgbClr val="FF8601">
                  <a:shade val="67500"/>
                  <a:satMod val="115000"/>
                </a:srgbClr>
              </a:gs>
              <a:gs pos="100000">
                <a:srgbClr val="FF860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R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СТВАРА</a:t>
            </a:r>
            <a:endParaRPr lang="sr-Cyrl-C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5624513"/>
            <a:ext cx="9144000" cy="123348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  <a:alpha val="76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sr-Latn-RS" sz="1800"/>
          </a:p>
        </p:txBody>
      </p:sp>
      <p:sp>
        <p:nvSpPr>
          <p:cNvPr id="14340" name="Text Box 25"/>
          <p:cNvSpPr txBox="1">
            <a:spLocks noChangeArrowheads="1"/>
          </p:cNvSpPr>
          <p:nvPr/>
        </p:nvSpPr>
        <p:spPr bwMode="auto">
          <a:xfrm>
            <a:off x="3339110" y="1051928"/>
            <a:ext cx="2465780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ДОБРА АТМОСФЕРА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1" name="Text Box 26"/>
          <p:cNvSpPr txBox="1">
            <a:spLocks noChangeArrowheads="1"/>
          </p:cNvSpPr>
          <p:nvPr/>
        </p:nvSpPr>
        <p:spPr bwMode="auto">
          <a:xfrm>
            <a:off x="745623" y="2362200"/>
            <a:ext cx="1768977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ЗДРАВ ЖИВОТ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2" name="Text Box 27"/>
          <p:cNvSpPr txBox="1">
            <a:spLocks noChangeArrowheads="1"/>
          </p:cNvSpPr>
          <p:nvPr/>
        </p:nvSpPr>
        <p:spPr bwMode="auto">
          <a:xfrm>
            <a:off x="6800007" y="2362200"/>
            <a:ext cx="1835711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РАДОЗНАЛОСТ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6832883" y="3748326"/>
            <a:ext cx="1769958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КРЕАТИВНОСТ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4" name="Text Box 30"/>
          <p:cNvSpPr txBox="1">
            <a:spLocks noChangeArrowheads="1"/>
          </p:cNvSpPr>
          <p:nvPr/>
        </p:nvSpPr>
        <p:spPr bwMode="auto">
          <a:xfrm>
            <a:off x="2968028" y="5029200"/>
            <a:ext cx="3207944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УНУТРАШЊА МОТИВАЦИЈА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3063875" y="1905000"/>
            <a:ext cx="3016250" cy="2838450"/>
          </a:xfrm>
          <a:prstGeom prst="ellipse">
            <a:avLst/>
          </a:prstGeom>
          <a:solidFill>
            <a:srgbClr val="00B050">
              <a:alpha val="61000"/>
            </a:srgb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9" name="Text Box 32"/>
          <p:cNvSpPr txBox="1">
            <a:spLocks noChangeArrowheads="1"/>
          </p:cNvSpPr>
          <p:nvPr/>
        </p:nvSpPr>
        <p:spPr bwMode="auto">
          <a:xfrm>
            <a:off x="3200400" y="26670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3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КУЛТУРА</a:t>
            </a:r>
            <a:endParaRPr lang="en-US" sz="3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sr-Cyrl-CS" sz="3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ПОНАШАЊА</a:t>
            </a:r>
            <a:endParaRPr lang="en-US" sz="3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7" name="WordArt 33"/>
          <p:cNvSpPr>
            <a:spLocks noChangeArrowheads="1" noChangeShapeType="1" noTextEdit="1"/>
          </p:cNvSpPr>
          <p:nvPr/>
        </p:nvSpPr>
        <p:spPr bwMode="auto">
          <a:xfrm>
            <a:off x="304800" y="6000750"/>
            <a:ext cx="8686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sr-Cyrl-RS" sz="3600" kern="10" dirty="0">
                <a:ln w="12700">
                  <a:noFill/>
                  <a:prstDash val="solid"/>
                </a:ln>
                <a:solidFill>
                  <a:srgbClr val="128E0C"/>
                </a:solidFill>
                <a:effectLst>
                  <a:glow rad="101600">
                    <a:schemeClr val="bg1">
                      <a:alpha val="69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НАСТАВНИЦИ КОЈИ ИНСПИРИШУ</a:t>
            </a:r>
            <a:endParaRPr lang="sr-Latn-RS" sz="3600" kern="10" dirty="0">
              <a:ln w="12700">
                <a:noFill/>
                <a:prstDash val="solid"/>
              </a:ln>
              <a:solidFill>
                <a:srgbClr val="128E0C"/>
              </a:solidFill>
              <a:effectLst>
                <a:glow rad="101600">
                  <a:schemeClr val="bg1">
                    <a:alpha val="69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8" name="Text Box 35"/>
          <p:cNvSpPr txBox="1">
            <a:spLocks noChangeArrowheads="1"/>
          </p:cNvSpPr>
          <p:nvPr/>
        </p:nvSpPr>
        <p:spPr bwMode="auto">
          <a:xfrm>
            <a:off x="801374" y="3748326"/>
            <a:ext cx="1657474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ТИМСКИ РАД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55" name="Text Box 8"/>
          <p:cNvSpPr txBox="1">
            <a:spLocks noChangeArrowheads="1"/>
          </p:cNvSpPr>
          <p:nvPr/>
        </p:nvSpPr>
        <p:spPr bwMode="auto">
          <a:xfrm>
            <a:off x="685800" y="152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НАМ ЈЕ НАЈВАЖНИЈЕ</a:t>
            </a:r>
            <a:endParaRPr lang="en-US" sz="4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702823" y="-419616"/>
            <a:ext cx="6118681" cy="3169859"/>
          </a:xfrm>
          <a:prstGeom prst="rect">
            <a:avLst/>
          </a:prstGeom>
        </p:spPr>
      </p:pic>
      <p:pic>
        <p:nvPicPr>
          <p:cNvPr id="14356" name="Picture 20" descr="C:\Users\Gligorije\Desktop\UGAO-0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000">
            <a:off x="2709995" y="1680005"/>
            <a:ext cx="1476870" cy="14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21" descr="C:\Users\Gligorije\Desktop\l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603500"/>
            <a:ext cx="179228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-105892" y="1731665"/>
            <a:ext cx="36687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СТАЛНО ОТВОРЕН </a:t>
            </a:r>
            <a:b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КУТАК ЗА УЧЕЊЕ И ОПРЕМЉЕНА БИБЛИОТЕКА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4486275" y="3344863"/>
            <a:ext cx="3330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r-Cyrl-R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РЕНОВИРАНА И МОДЕРНО ОПРЕМЉЕНА СВЕЧАНА САЛА</a:t>
            </a:r>
          </a:p>
        </p:txBody>
      </p:sp>
      <p:sp>
        <p:nvSpPr>
          <p:cNvPr id="15366" name="Text Box 21"/>
          <p:cNvSpPr txBox="1">
            <a:spLocks noChangeArrowheads="1"/>
          </p:cNvSpPr>
          <p:nvPr/>
        </p:nvSpPr>
        <p:spPr bwMode="auto">
          <a:xfrm>
            <a:off x="4229100" y="3621307"/>
            <a:ext cx="214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RS" sz="18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724400" y="1752600"/>
            <a:ext cx="42922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КАБИНЕТ ЗА ИНФОРМАТИКУ</a:t>
            </a:r>
            <a:b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 РАЧУНАРИМА НАЈНОВИЈЕ ГЕНЕРАЦИЈЕ</a:t>
            </a:r>
            <a:b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ДИГИТАЛНОМ ТАБЛОМ И ВИДЕО БИМОМ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81000" y="3516868"/>
            <a:ext cx="201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СПОРТСКИ ТЕРЕНИ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283344" y="1219200"/>
            <a:ext cx="657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ШТАМПАНА  МОНОГРАФИЈА ПОВОДОМ 30 ГОДИНА РАДА ШКОЛЕ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267200" y="2653924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ВЕЋИНА</a:t>
            </a: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УЧИОНИЦА</a:t>
            </a:r>
            <a:r>
              <a:rPr lang="sr-Cyrl-R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ОПРЕМЉЕНИХ </a:t>
            </a: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ЕЛЕКТРОНСКИМ ТАБЛАМА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61871" y="2743200"/>
            <a:ext cx="2629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ВИДЕО </a:t>
            </a: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НАДЗОР  </a:t>
            </a: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24 ЧАСА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07941" y="5248196"/>
            <a:ext cx="204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НОВО ОСВЕТЉЕЊЕ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6041" y="3891310"/>
            <a:ext cx="2572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ОБНОВЉЕНА КУХИЊА И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ТРПЕЗАРИЈА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867501" y="6521450"/>
            <a:ext cx="98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ЈОШ...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818731" y="4324866"/>
            <a:ext cx="5643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МОДЕРНИЗОВАНА ОПРЕМА </a:t>
            </a: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 НАСТАВНЕ И ВАННАСТАВНЕ АКТИВНОСТИ</a:t>
            </a:r>
            <a:endParaRPr lang="sr-Cyrl-C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sr-Cyrl-C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8" name="Text Box 8"/>
          <p:cNvSpPr txBox="1">
            <a:spLocks noChangeArrowheads="1"/>
          </p:cNvSpPr>
          <p:nvPr/>
        </p:nvSpPr>
        <p:spPr bwMode="auto">
          <a:xfrm>
            <a:off x="609600" y="235803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СМО ОСТВАРИЛИ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37" y="4563041"/>
            <a:ext cx="3962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ШКОЛСКИ ЧАСОПИС “МУДРИЦА”  И ШКОЛСКИ САЈТ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236151"/>
            <a:ext cx="6118681" cy="3169859"/>
          </a:xfrm>
          <a:prstGeom prst="rect">
            <a:avLst/>
          </a:prstGeom>
        </p:spPr>
      </p:pic>
      <p:pic>
        <p:nvPicPr>
          <p:cNvPr id="21523" name="Picture 21" descr="C:\Users\Gligorije\Desktop\pen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7332">
            <a:off x="2357438" y="2212975"/>
            <a:ext cx="30876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399" y="1348778"/>
            <a:ext cx="348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ИНДИВИДУАЛИЗОВАН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ПРИСТУП У РАДУ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4975225" y="3344863"/>
            <a:ext cx="333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RS"/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5318125" y="3211513"/>
            <a:ext cx="214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57200" y="4916269"/>
            <a:ext cx="2290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САРАДНИЧКИ ОДНОС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НАСТАВНИК-УЧЕНИК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04800" y="3359666"/>
            <a:ext cx="2243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УВОЂЕЊЕ НОВИХ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НАСТАВНИХ МЕТОДА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339838" y="5771296"/>
            <a:ext cx="2814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ИНТЕРНАЦИОНАЛНА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ДИМЕНЗИЈА ОБРАЗОВАЊА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77000" y="30480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ТИМСКИ РАД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943600" y="1219200"/>
            <a:ext cx="2529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КВАЛИТЕТНО ПРАЋЕЊЕ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ПОСТИГНУЋА УЧЕНИКА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5749186" y="4406900"/>
            <a:ext cx="2902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ПОДСТИЦАЈНА АТМОСФЕРА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УЧИОНИЦИ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866699" y="6521450"/>
            <a:ext cx="984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ЈОШ...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833325" y="4078069"/>
            <a:ext cx="2802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КВАЛИТЕТНО ПЛАНИРАЊЕ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НАСТАВНОГ ПРОЦЕСА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170759" y="5168900"/>
            <a:ext cx="348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САРАДЊА СА ДРУГИМ ШКОЛАМА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715000" y="1981200"/>
            <a:ext cx="3237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ДОБРЕ РЕЗУЛТАТЕ НА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ТАКМИЧЕЊИМА И ЗАВРШНОМ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ИСПИТУ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-15876" y="2144534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ДОБРЕ РЕЗУЛТАТЕ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СПОЉАШЊЕМ ВРЕДНОВАЊУ РАДА ШКОЛЕ ОД СТРАНЕ МИНИСТАРСТВА ПРОСВЕТЕ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2206" y="3656062"/>
            <a:ext cx="4038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ПРОФЕСИОНАЛНО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УСАВРШАВАЊЕ НАСТАВНИКА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05" name="TextBox 23"/>
          <p:cNvSpPr txBox="1">
            <a:spLocks noChangeArrowheads="1"/>
          </p:cNvSpPr>
          <p:nvPr/>
        </p:nvSpPr>
        <p:spPr bwMode="auto">
          <a:xfrm>
            <a:off x="457200" y="5771297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САРАДНИЧКИ ОДНОС НАСТАВНИК-РОДИТЕЉ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09600" y="235803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СМО ОСТВАРИЛИ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236151"/>
            <a:ext cx="6118681" cy="3169859"/>
          </a:xfrm>
          <a:prstGeom prst="rect">
            <a:avLst/>
          </a:prstGeom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31" y="3259792"/>
            <a:ext cx="1977737" cy="18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2549" name="Picture 23" descr="C:\Users\Gligorije\Desktop\56545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23">
            <a:off x="3011488" y="963613"/>
            <a:ext cx="36036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2832</TotalTime>
  <Words>579</Words>
  <Application>Microsoft Office PowerPoint</Application>
  <PresentationFormat>On-screen Show (4:3)</PresentationFormat>
  <Paragraphs>227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ПРОЈЕКТИ КОЈИ СЕ У ШКОЛИ  РЕАЛИЗУЈУ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WSE</dc:title>
  <dc:creator>WSE</dc:creator>
  <cp:lastModifiedBy>DSL 1</cp:lastModifiedBy>
  <cp:revision>191</cp:revision>
  <dcterms:created xsi:type="dcterms:W3CDTF">2004-06-03T20:19:41Z</dcterms:created>
  <dcterms:modified xsi:type="dcterms:W3CDTF">2025-09-10T10:19:11Z</dcterms:modified>
</cp:coreProperties>
</file>